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5"/>
  </p:notesMasterIdLst>
  <p:sldIdLst>
    <p:sldId id="285" r:id="rId2"/>
    <p:sldId id="260" r:id="rId3"/>
    <p:sldId id="261" r:id="rId4"/>
    <p:sldId id="274" r:id="rId5"/>
    <p:sldId id="283" r:id="rId6"/>
    <p:sldId id="284" r:id="rId7"/>
    <p:sldId id="279" r:id="rId8"/>
    <p:sldId id="265" r:id="rId9"/>
    <p:sldId id="275" r:id="rId10"/>
    <p:sldId id="266" r:id="rId11"/>
    <p:sldId id="277" r:id="rId12"/>
    <p:sldId id="276" r:id="rId13"/>
    <p:sldId id="280" r:id="rId14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Helvetica Neue" panose="020B0604020202020204" charset="0"/>
      <p:regular r:id="rId24"/>
      <p:bold r:id="rId25"/>
      <p:italic r:id="rId26"/>
      <p:boldItalic r:id="rId27"/>
    </p:embeddedFont>
    <p:embeddedFont>
      <p:font typeface="Helvetica Neue Light" panose="020B0604020202020204" charset="0"/>
      <p:regular r:id="rId28"/>
      <p:bold r:id="rId29"/>
      <p:italic r:id="rId30"/>
      <p:boldItalic r:id="rId31"/>
    </p:embeddedFont>
    <p:embeddedFont>
      <p:font typeface="Libre Franklin" pitchFamily="2" charset="0"/>
      <p:regular r:id="rId32"/>
      <p:bold r:id="rId33"/>
      <p:italic r:id="rId34"/>
      <p:boldItalic r:id="rId35"/>
    </p:embeddedFont>
    <p:embeddedFont>
      <p:font typeface="Montserrat" panose="00000500000000000000" pitchFamily="2" charset="0"/>
      <p:regular r:id="rId36"/>
      <p:bold r:id="rId37"/>
      <p:italic r:id="rId38"/>
      <p:boldItalic r:id="rId39"/>
    </p:embeddedFont>
    <p:embeddedFont>
      <p:font typeface="Poppins" panose="00000500000000000000" pitchFamily="2" charset="0"/>
      <p:regular r:id="rId40"/>
      <p:bold r:id="rId41"/>
      <p:italic r:id="rId42"/>
      <p:boldItalic r:id="rId43"/>
    </p:embeddedFont>
    <p:embeddedFont>
      <p:font typeface="Poppins Medium" panose="00000600000000000000" pitchFamily="2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0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2DC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678" autoAdjust="0"/>
  </p:normalViewPr>
  <p:slideViewPr>
    <p:cSldViewPr snapToGrid="0">
      <p:cViewPr varScale="1">
        <p:scale>
          <a:sx n="83" d="100"/>
          <a:sy n="83" d="100"/>
        </p:scale>
        <p:origin x="156" y="84"/>
      </p:cViewPr>
      <p:guideLst>
        <p:guide orient="horz" pos="1620"/>
        <p:guide pos="2880"/>
        <p:guide orient="horz" pos="9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font" Target="fonts/font27.fntdata"/><Relationship Id="rId47" Type="http://schemas.openxmlformats.org/officeDocument/2006/relationships/font" Target="fonts/font32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9" Type="http://schemas.openxmlformats.org/officeDocument/2006/relationships/font" Target="fonts/font14.fntdata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font" Target="fonts/font30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4" Type="http://schemas.openxmlformats.org/officeDocument/2006/relationships/font" Target="fonts/font2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font" Target="fonts/font2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font" Target="fonts/font31.fntdata"/><Relationship Id="rId20" Type="http://schemas.openxmlformats.org/officeDocument/2006/relationships/font" Target="fonts/font5.fntdata"/><Relationship Id="rId41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b994a55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b994a55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1437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4130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22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53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6105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082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166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69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12" y="0"/>
            <a:ext cx="34905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82600" y="589787"/>
            <a:ext cx="26382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sz="27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4094238" y="609599"/>
            <a:ext cx="4446300" cy="39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82599" y="2282288"/>
            <a:ext cx="2638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marL="274320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82598" y="4834890"/>
            <a:ext cx="2638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4094237" y="4834890"/>
            <a:ext cx="4000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822960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4886958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OBJECT_WITH_CAPTION_TEXT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80" name="Google Shape;80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/>
          <p:nvPr/>
        </p:nvSpPr>
        <p:spPr>
          <a:xfrm>
            <a:off x="-318923" y="4681865"/>
            <a:ext cx="3594024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FEB, 11th  | PARIS</a:t>
            </a:r>
            <a:endParaRPr sz="1800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8" name="Google Shape;108;p21"/>
          <p:cNvSpPr txBox="1"/>
          <p:nvPr/>
        </p:nvSpPr>
        <p:spPr>
          <a:xfrm>
            <a:off x="518792" y="1729519"/>
            <a:ext cx="8106416" cy="800189"/>
          </a:xfrm>
          <a:prstGeom prst="rect">
            <a:avLst/>
          </a:prstGeom>
          <a:solidFill>
            <a:schemeClr val="accent1">
              <a:alpha val="74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endParaRPr sz="40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2488946" y="2981246"/>
            <a:ext cx="5312979" cy="800189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  <a:endParaRPr sz="4000" b="1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6592625" y="4681865"/>
            <a:ext cx="2418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NOV21</a:t>
            </a:r>
            <a:endParaRPr sz="1800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418227" y="322718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747714-A572-4766-ACA0-FA90FB1ED6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50" t="43657" r="19451" b="32039"/>
          <a:stretch/>
        </p:blipFill>
        <p:spPr>
          <a:xfrm>
            <a:off x="4090565" y="766181"/>
            <a:ext cx="4635208" cy="12788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72D16F9-F724-4C91-8CEF-92DEF8B10019}"/>
              </a:ext>
            </a:extLst>
          </p:cNvPr>
          <p:cNvSpPr txBox="1"/>
          <p:nvPr/>
        </p:nvSpPr>
        <p:spPr>
          <a:xfrm>
            <a:off x="376722" y="3910682"/>
            <a:ext cx="48048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Insights: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More Scheduled Castes &amp; Tribes (</a:t>
            </a:r>
            <a:r>
              <a:rPr lang="fr-FR" sz="1400" dirty="0" err="1"/>
              <a:t>respectively</a:t>
            </a:r>
            <a:r>
              <a:rPr lang="fr-FR" sz="1400" dirty="0"/>
              <a:t> 67% and 61%)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/>
              <a:t>More </a:t>
            </a:r>
            <a:r>
              <a:rPr lang="fr-FR" sz="1400" dirty="0" err="1"/>
              <a:t>Muslims</a:t>
            </a:r>
            <a:r>
              <a:rPr lang="fr-FR" sz="1400" dirty="0"/>
              <a:t> (59% of </a:t>
            </a:r>
            <a:r>
              <a:rPr lang="fr-FR" sz="1400" dirty="0" err="1"/>
              <a:t>muslims</a:t>
            </a:r>
            <a:r>
              <a:rPr lang="fr-FR" sz="1400" dirty="0"/>
              <a:t> in cluster1)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12A52FC-97D1-4227-AB3C-9FCBF6A13B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72" t="45652" r="36461" b="13306"/>
          <a:stretch/>
        </p:blipFill>
        <p:spPr>
          <a:xfrm>
            <a:off x="418227" y="816818"/>
            <a:ext cx="3498421" cy="20290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D4D96E9-342C-4068-A8C8-A7B3EFE275D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889" t="46091" r="36831" b="13168"/>
          <a:stretch/>
        </p:blipFill>
        <p:spPr>
          <a:xfrm>
            <a:off x="4832125" y="2443243"/>
            <a:ext cx="3935153" cy="22720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1B86758-84A1-4C4D-B963-C112C27092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823" t="44335" r="12305" b="34815"/>
          <a:stretch/>
        </p:blipFill>
        <p:spPr>
          <a:xfrm>
            <a:off x="376722" y="2943450"/>
            <a:ext cx="4223303" cy="8785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9A4402-DDA4-433B-A8A2-BCF045DB6F8F}"/>
              </a:ext>
            </a:extLst>
          </p:cNvPr>
          <p:cNvSpPr txBox="1"/>
          <p:nvPr/>
        </p:nvSpPr>
        <p:spPr>
          <a:xfrm>
            <a:off x="3393787" y="278711"/>
            <a:ext cx="13935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>
                <a:solidFill>
                  <a:srgbClr val="2DC5FA"/>
                </a:solidFill>
              </a:rPr>
              <a:t>CLUSTER 1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582533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768A4A-4E80-480B-9F42-E82DFC07C2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142" t="11073" r="38327" b="55671"/>
          <a:stretch/>
        </p:blipFill>
        <p:spPr>
          <a:xfrm>
            <a:off x="6009743" y="675275"/>
            <a:ext cx="2054576" cy="23043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6C04E3-1B24-4654-A2A7-A72CE4199A2C}"/>
              </a:ext>
            </a:extLst>
          </p:cNvPr>
          <p:cNvSpPr txBox="1"/>
          <p:nvPr/>
        </p:nvSpPr>
        <p:spPr>
          <a:xfrm rot="10800000" flipV="1">
            <a:off x="4572000" y="3812763"/>
            <a:ext cx="33340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Cluster1: </a:t>
            </a:r>
            <a:r>
              <a:rPr lang="fr-FR" dirty="0" err="1"/>
              <a:t>less</a:t>
            </a:r>
            <a:r>
              <a:rPr lang="fr-FR" dirty="0"/>
              <a:t> money,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food</a:t>
            </a:r>
            <a:r>
              <a:rPr lang="fr-FR" dirty="0"/>
              <a:t>, </a:t>
            </a:r>
          </a:p>
          <a:p>
            <a:r>
              <a:rPr lang="fr-FR" dirty="0"/>
              <a:t>More rural, </a:t>
            </a:r>
            <a:r>
              <a:rPr lang="fr-FR" dirty="0" err="1"/>
              <a:t>with</a:t>
            </a:r>
            <a:r>
              <a:rPr lang="fr-FR" dirty="0"/>
              <a:t> ratio </a:t>
            </a:r>
            <a:r>
              <a:rPr lang="fr-FR" dirty="0" err="1"/>
              <a:t>card</a:t>
            </a:r>
            <a:endParaRPr lang="fr-FR" dirty="0"/>
          </a:p>
          <a:p>
            <a:endParaRPr lang="fr-FR" dirty="0"/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0185B8-BFB9-4A9F-A4C6-D466C95528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t="11073" r="57521" b="54012"/>
          <a:stretch/>
        </p:blipFill>
        <p:spPr>
          <a:xfrm>
            <a:off x="847103" y="2988793"/>
            <a:ext cx="1949269" cy="1647941"/>
          </a:xfrm>
          <a:prstGeom prst="rect">
            <a:avLst/>
          </a:prstGeom>
        </p:spPr>
      </p:pic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EA2774D-8CD0-40B9-9433-D03B08E760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t="49848" r="39056" b="15940"/>
          <a:stretch/>
        </p:blipFill>
        <p:spPr>
          <a:xfrm>
            <a:off x="773618" y="817015"/>
            <a:ext cx="4497030" cy="217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3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582533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C48E1C-AED0-4321-BD88-4DEA827A4E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36" t="37750" r="35733" b="21208"/>
          <a:stretch/>
        </p:blipFill>
        <p:spPr>
          <a:xfrm>
            <a:off x="660672" y="922325"/>
            <a:ext cx="3312134" cy="18730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582533" y="2617278"/>
            <a:ext cx="4879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The main </a:t>
            </a:r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seems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level</a:t>
            </a:r>
            <a:r>
              <a:rPr lang="fr-FR" dirty="0"/>
              <a:t> of revenue. </a:t>
            </a:r>
          </a:p>
          <a:p>
            <a:endParaRPr lang="fr-FR" dirty="0"/>
          </a:p>
          <a:p>
            <a:r>
              <a:rPr lang="fr-FR" dirty="0"/>
              <a:t>The one </a:t>
            </a: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poor</a:t>
            </a:r>
            <a:r>
              <a:rPr lang="fr-FR" dirty="0"/>
              <a:t> and </a:t>
            </a:r>
            <a:r>
              <a:rPr lang="fr-FR" dirty="0" err="1"/>
              <a:t>eats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scheduled caste, Tribes and Islam, and </a:t>
            </a:r>
            <a:r>
              <a:rPr lang="fr-FR" dirty="0" err="1"/>
              <a:t>lives</a:t>
            </a:r>
            <a:r>
              <a:rPr lang="fr-FR" dirty="0"/>
              <a:t> more in rural </a:t>
            </a:r>
            <a:r>
              <a:rPr lang="fr-FR" dirty="0" err="1"/>
              <a:t>sector</a:t>
            </a:r>
            <a:endParaRPr lang="fr-FR" dirty="0"/>
          </a:p>
          <a:p>
            <a:endParaRPr lang="fr-FR" dirty="0"/>
          </a:p>
          <a:p>
            <a:r>
              <a:rPr lang="fr-FR" dirty="0"/>
              <a:t>There </a:t>
            </a:r>
            <a:r>
              <a:rPr lang="fr-FR" dirty="0" err="1"/>
              <a:t>is</a:t>
            </a:r>
            <a:r>
              <a:rPr lang="fr-FR" dirty="0"/>
              <a:t> no </a:t>
            </a:r>
            <a:r>
              <a:rPr lang="fr-FR" dirty="0" err="1"/>
              <a:t>difference</a:t>
            </a:r>
            <a:r>
              <a:rPr lang="fr-FR" dirty="0"/>
              <a:t> of the structure of </a:t>
            </a:r>
            <a:r>
              <a:rPr lang="fr-FR" dirty="0" err="1"/>
              <a:t>food</a:t>
            </a:r>
            <a:r>
              <a:rPr lang="fr-FR" dirty="0"/>
              <a:t> </a:t>
            </a:r>
            <a:r>
              <a:rPr lang="fr-FR" dirty="0" err="1"/>
              <a:t>consumption</a:t>
            </a:r>
            <a:r>
              <a:rPr lang="fr-FR" dirty="0"/>
              <a:t> </a:t>
            </a:r>
            <a:r>
              <a:rPr lang="fr-FR" dirty="0" err="1"/>
              <a:t>related</a:t>
            </a:r>
            <a:r>
              <a:rPr lang="fr-FR" dirty="0"/>
              <a:t> to the </a:t>
            </a:r>
            <a:r>
              <a:rPr lang="fr-FR" dirty="0" err="1"/>
              <a:t>cast</a:t>
            </a:r>
            <a:r>
              <a:rPr lang="fr-FR" dirty="0"/>
              <a:t> or religion values  (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 of </a:t>
            </a:r>
            <a:r>
              <a:rPr lang="fr-FR" dirty="0" err="1"/>
              <a:t>expenditure</a:t>
            </a:r>
            <a:r>
              <a:rPr lang="fr-FR" dirty="0"/>
              <a:t>, the </a:t>
            </a:r>
            <a:r>
              <a:rPr lang="fr-FR" dirty="0" err="1"/>
              <a:t>consumption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0F1A5B-F1DA-444B-9E0E-D281D7050D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494" t="47407" r="33539" b="12713"/>
          <a:stretch/>
        </p:blipFill>
        <p:spPr>
          <a:xfrm>
            <a:off x="5461733" y="2858114"/>
            <a:ext cx="3015177" cy="16113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6E1051-FEE5-4872-87FC-D6BFD320AD9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90" t="42189" r="28853" b="17932"/>
          <a:stretch/>
        </p:blipFill>
        <p:spPr>
          <a:xfrm>
            <a:off x="4786469" y="922325"/>
            <a:ext cx="3696859" cy="175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2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653971" y="1336753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endParaRPr lang="fr-FR" sz="24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725408" y="2263973"/>
            <a:ext cx="487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DCB80B-B944-4B7E-B04A-3D45D384C0CF}"/>
              </a:ext>
            </a:extLst>
          </p:cNvPr>
          <p:cNvSpPr txBox="1"/>
          <p:nvPr/>
        </p:nvSpPr>
        <p:spPr>
          <a:xfrm>
            <a:off x="6500813" y="2778321"/>
            <a:ext cx="13644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 dirty="0">
                <a:solidFill>
                  <a:srgbClr val="2DC5FA"/>
                </a:solidFill>
                <a:latin typeface="Poppins"/>
                <a:cs typeface="Poppins"/>
                <a:sym typeface="Poppins"/>
              </a:rPr>
              <a:t>Q&amp;A?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421595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671250" y="922325"/>
            <a:ext cx="4879200" cy="1842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Domain: Consumer behaviour in India</a:t>
            </a: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endParaRPr lang="fr-FR" sz="1200" b="1" dirty="0">
              <a:solidFill>
                <a:srgbClr val="434343"/>
              </a:solidFill>
              <a:latin typeface="Poppins"/>
              <a:cs typeface="Poppins"/>
              <a:sym typeface="Poppins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1D1C1D"/>
                </a:solidFill>
                <a:latin typeface="Slack-Lato"/>
              </a:rPr>
              <a:t>Analyze  the indicators that correspond with quality of life and  the responsiveness of demand taking into account that the link with social background permit a better understanding of the consumer. </a:t>
            </a:r>
            <a:endParaRPr lang="fr-FR" sz="1200" dirty="0">
              <a:solidFill>
                <a:srgbClr val="1D1C1D"/>
              </a:solidFill>
              <a:latin typeface="Slack-Lato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200" dirty="0">
              <a:solidFill>
                <a:srgbClr val="1D1C1D"/>
              </a:solidFill>
              <a:latin typeface="Slack-Lato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1D1C1D"/>
                </a:solidFill>
                <a:latin typeface="Slack-Lato"/>
              </a:rPr>
              <a:t>Keep in mind: there is a political issue: in a context of Hindu nationalism, the religion and casts is used for political purposes in order to divide Indians (the stigmatization is based food consumption)</a:t>
            </a: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Business case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5AA776-7176-4EB6-9C21-1F6DB59F2023}"/>
              </a:ext>
            </a:extLst>
          </p:cNvPr>
          <p:cNvSpPr txBox="1"/>
          <p:nvPr/>
        </p:nvSpPr>
        <p:spPr>
          <a:xfrm>
            <a:off x="864150" y="3359706"/>
            <a:ext cx="720114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D1C1D"/>
                </a:solidFill>
                <a:latin typeface="Slack-Lato"/>
              </a:rPr>
              <a:t>The objective of the project is to see whether social characteristics determine consumption behavior or not.</a:t>
            </a:r>
            <a:endParaRPr lang="en-US" sz="14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endParaRPr lang="en-US" sz="1400" dirty="0">
              <a:solidFill>
                <a:srgbClr val="1D1C1D"/>
              </a:solidFill>
              <a:latin typeface="Slack-Lato"/>
              <a:sym typeface="Poppins Medium"/>
            </a:endParaRPr>
          </a:p>
        </p:txBody>
      </p:sp>
      <p:pic>
        <p:nvPicPr>
          <p:cNvPr id="7" name="Picture 4" descr="Rural consumer markets leave cities behind">
            <a:extLst>
              <a:ext uri="{FF2B5EF4-FFF2-40B4-BE49-F238E27FC236}">
                <a16:creationId xmlns:a16="http://schemas.microsoft.com/office/drawing/2014/main" id="{B425CED8-7BF1-4F39-9F8F-504E40F334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82" b="1094"/>
          <a:stretch/>
        </p:blipFill>
        <p:spPr bwMode="auto">
          <a:xfrm>
            <a:off x="5935273" y="675275"/>
            <a:ext cx="2647727" cy="2158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Process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6087754" y="634627"/>
            <a:ext cx="2401490" cy="354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About data</a:t>
            </a:r>
          </a:p>
          <a:p>
            <a:r>
              <a:rPr lang="en-US" dirty="0">
                <a:solidFill>
                  <a:srgbClr val="1D1C1D"/>
                </a:solidFill>
                <a:latin typeface="Slack-Lato"/>
              </a:rPr>
              <a:t>Socio-Economic/Monitoring Survey of NSS</a:t>
            </a:r>
          </a:p>
          <a:p>
            <a:endParaRPr lang="en-US" dirty="0">
              <a:solidFill>
                <a:srgbClr val="1D1C1D"/>
              </a:solidFill>
              <a:latin typeface="Slack-Lato"/>
            </a:endParaRPr>
          </a:p>
          <a:p>
            <a:r>
              <a:rPr lang="en-US" dirty="0">
                <a:solidFill>
                  <a:srgbClr val="1D1C1D"/>
                </a:solidFill>
                <a:latin typeface="Slack-Lato"/>
              </a:rPr>
              <a:t>Title: India - Household Consumer Expenditure, NSS 68th Round : July 2011 - June 2012</a:t>
            </a:r>
          </a:p>
          <a:p>
            <a:endParaRPr lang="en-US" dirty="0">
              <a:solidFill>
                <a:srgbClr val="1D1C1D"/>
              </a:solidFill>
              <a:latin typeface="Slack-Lato"/>
            </a:endParaRPr>
          </a:p>
          <a:p>
            <a:r>
              <a:rPr lang="en-US" dirty="0">
                <a:solidFill>
                  <a:srgbClr val="1D1C1D"/>
                </a:solidFill>
                <a:latin typeface="Slack-Lato"/>
              </a:rPr>
              <a:t>From : National Sample Survey Office - Ministry of Statistics and </a:t>
            </a:r>
            <a:r>
              <a:rPr lang="en-US" dirty="0" err="1">
                <a:solidFill>
                  <a:srgbClr val="1D1C1D"/>
                </a:solidFill>
                <a:latin typeface="Slack-Lato"/>
              </a:rPr>
              <a:t>Programme</a:t>
            </a:r>
            <a:r>
              <a:rPr lang="en-US" dirty="0">
                <a:solidFill>
                  <a:srgbClr val="1D1C1D"/>
                </a:solidFill>
                <a:latin typeface="Slack-Lato"/>
              </a:rPr>
              <a:t> Implementation(MOSPI),Government of India.</a:t>
            </a:r>
            <a:endParaRPr dirty="0">
              <a:solidFill>
                <a:srgbClr val="1D1C1D"/>
              </a:solidFill>
              <a:latin typeface="Slack-La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3AE7D-B6C8-42CC-BB82-E24D4EF3BBC2}"/>
              </a:ext>
            </a:extLst>
          </p:cNvPr>
          <p:cNvSpPr/>
          <p:nvPr/>
        </p:nvSpPr>
        <p:spPr>
          <a:xfrm>
            <a:off x="662179" y="986618"/>
            <a:ext cx="1092632" cy="809873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Data </a:t>
            </a:r>
            <a:r>
              <a:rPr lang="fr-FR" dirty="0" err="1">
                <a:solidFill>
                  <a:srgbClr val="00B0F0"/>
                </a:solidFill>
              </a:rPr>
              <a:t>Loading</a:t>
            </a:r>
            <a:endParaRPr lang="fr-FR" dirty="0">
              <a:solidFill>
                <a:srgbClr val="00B0F0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7FDA578-CB14-4F31-AD7A-1478B514D789}"/>
              </a:ext>
            </a:extLst>
          </p:cNvPr>
          <p:cNvSpPr/>
          <p:nvPr/>
        </p:nvSpPr>
        <p:spPr>
          <a:xfrm rot="5400000">
            <a:off x="4224239" y="1891085"/>
            <a:ext cx="357447" cy="414540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39BBE-82D7-494C-B118-DD65439DB3FD}"/>
              </a:ext>
            </a:extLst>
          </p:cNvPr>
          <p:cNvSpPr/>
          <p:nvPr/>
        </p:nvSpPr>
        <p:spPr>
          <a:xfrm>
            <a:off x="1977924" y="3679044"/>
            <a:ext cx="1078323" cy="796574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52DBED-9299-4007-A1D0-D5A25DD081C6}"/>
              </a:ext>
            </a:extLst>
          </p:cNvPr>
          <p:cNvSpPr/>
          <p:nvPr/>
        </p:nvSpPr>
        <p:spPr>
          <a:xfrm>
            <a:off x="3561452" y="3632628"/>
            <a:ext cx="1554054" cy="796574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Model </a:t>
            </a:r>
            <a:r>
              <a:rPr lang="fr-FR" dirty="0" err="1">
                <a:solidFill>
                  <a:srgbClr val="00B0F0"/>
                </a:solidFill>
              </a:rPr>
              <a:t>implementation</a:t>
            </a:r>
            <a:endParaRPr lang="fr-FR" dirty="0">
              <a:solidFill>
                <a:srgbClr val="00B0F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F2C0A9-9D7D-4A61-BD23-3C32D6F45D88}"/>
              </a:ext>
            </a:extLst>
          </p:cNvPr>
          <p:cNvSpPr/>
          <p:nvPr/>
        </p:nvSpPr>
        <p:spPr>
          <a:xfrm>
            <a:off x="3900649" y="986619"/>
            <a:ext cx="836486" cy="796574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EDA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AF5417-E989-4F86-9EA6-77297AC4C64C}"/>
              </a:ext>
            </a:extLst>
          </p:cNvPr>
          <p:cNvSpPr/>
          <p:nvPr/>
        </p:nvSpPr>
        <p:spPr>
          <a:xfrm>
            <a:off x="2258640" y="1008338"/>
            <a:ext cx="1163437" cy="796574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Data </a:t>
            </a:r>
            <a:r>
              <a:rPr lang="fr-FR" dirty="0" err="1">
                <a:solidFill>
                  <a:srgbClr val="00B0F0"/>
                </a:solidFill>
              </a:rPr>
              <a:t>cleaning</a:t>
            </a:r>
            <a:endParaRPr lang="fr-FR" dirty="0">
              <a:solidFill>
                <a:srgbClr val="00B0F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57FB9E-5EF2-4F73-9607-F327E849515C}"/>
              </a:ext>
            </a:extLst>
          </p:cNvPr>
          <p:cNvSpPr/>
          <p:nvPr/>
        </p:nvSpPr>
        <p:spPr>
          <a:xfrm>
            <a:off x="662178" y="3678014"/>
            <a:ext cx="836486" cy="796574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Clusters Investigations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DA219D9-E851-42E2-ADEC-AC80BE7A61D8}"/>
              </a:ext>
            </a:extLst>
          </p:cNvPr>
          <p:cNvSpPr/>
          <p:nvPr/>
        </p:nvSpPr>
        <p:spPr>
          <a:xfrm>
            <a:off x="1780068" y="1164189"/>
            <a:ext cx="453314" cy="484871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AECAE7F-33FA-4A7A-9200-9C05ABC7B35F}"/>
              </a:ext>
            </a:extLst>
          </p:cNvPr>
          <p:cNvSpPr/>
          <p:nvPr/>
        </p:nvSpPr>
        <p:spPr>
          <a:xfrm rot="10800000">
            <a:off x="1498665" y="3810199"/>
            <a:ext cx="453314" cy="484871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4B21CD6-56EB-467B-8211-B9C7CD449C27}"/>
              </a:ext>
            </a:extLst>
          </p:cNvPr>
          <p:cNvSpPr/>
          <p:nvPr/>
        </p:nvSpPr>
        <p:spPr>
          <a:xfrm>
            <a:off x="3437970" y="1142470"/>
            <a:ext cx="453314" cy="484871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BEE7C2-AD7E-42C8-B1F7-D3BD26CDFBCB}"/>
              </a:ext>
            </a:extLst>
          </p:cNvPr>
          <p:cNvSpPr/>
          <p:nvPr/>
        </p:nvSpPr>
        <p:spPr>
          <a:xfrm>
            <a:off x="3698989" y="2334672"/>
            <a:ext cx="1326012" cy="796574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Encode non-</a:t>
            </a:r>
            <a:r>
              <a:rPr lang="fr-FR" dirty="0" err="1">
                <a:solidFill>
                  <a:srgbClr val="00B0F0"/>
                </a:solidFill>
              </a:rPr>
              <a:t>numeric</a:t>
            </a:r>
            <a:r>
              <a:rPr lang="fr-FR" dirty="0">
                <a:solidFill>
                  <a:srgbClr val="00B0F0"/>
                </a:solidFill>
              </a:rPr>
              <a:t> data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A578568-03D7-4F97-A07C-F05C7D54CF30}"/>
              </a:ext>
            </a:extLst>
          </p:cNvPr>
          <p:cNvSpPr/>
          <p:nvPr/>
        </p:nvSpPr>
        <p:spPr>
          <a:xfrm rot="5400000">
            <a:off x="4224239" y="3191339"/>
            <a:ext cx="357447" cy="414540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F8639C-2930-4DA7-8A01-2EE89A3E679C}"/>
              </a:ext>
            </a:extLst>
          </p:cNvPr>
          <p:cNvSpPr/>
          <p:nvPr/>
        </p:nvSpPr>
        <p:spPr>
          <a:xfrm rot="10800000">
            <a:off x="3082193" y="3810199"/>
            <a:ext cx="453314" cy="484871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/>
        </p:nvSpPr>
        <p:spPr>
          <a:xfrm>
            <a:off x="439841" y="852877"/>
            <a:ext cx="8355920" cy="379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  <a:sym typeface="Poppins"/>
              </a:rPr>
              <a:t>1. Three datasets: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  <a:sym typeface="Poppins"/>
              </a:rPr>
              <a:t>Household: Shape (101662, 45) + Shape (101662, 39)</a:t>
            </a:r>
          </a:p>
          <a:p>
            <a:r>
              <a:rPr lang="en-US" sz="1600" dirty="0">
                <a:solidFill>
                  <a:srgbClr val="1D1C1D"/>
                </a:solidFill>
                <a:latin typeface="Slack-Lato"/>
                <a:sym typeface="Poppins"/>
              </a:rPr>
              <a:t>Food expenditure: Shape (5763152, 35)</a:t>
            </a:r>
          </a:p>
          <a:p>
            <a:endParaRPr lang="en-US"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</a:rPr>
              <a:t>2. Build a unique dataset:</a:t>
            </a:r>
          </a:p>
          <a:p>
            <a:r>
              <a:rPr lang="en-US" sz="1600" dirty="0">
                <a:solidFill>
                  <a:srgbClr val="1D1C1D"/>
                </a:solidFill>
                <a:latin typeface="Slack-Lato"/>
              </a:rPr>
              <a:t>Merge on Household ID and features selections: Shape (</a:t>
            </a:r>
            <a:r>
              <a:rPr lang="fr-FR" sz="1600" dirty="0">
                <a:solidFill>
                  <a:srgbClr val="1D1C1D"/>
                </a:solidFill>
                <a:latin typeface="Slack-Lato"/>
              </a:rPr>
              <a:t>100497, 33)</a:t>
            </a:r>
          </a:p>
          <a:p>
            <a:r>
              <a:rPr lang="en-US" sz="1600" dirty="0">
                <a:solidFill>
                  <a:srgbClr val="1D1C1D"/>
                </a:solidFill>
                <a:latin typeface="Slack-Lato"/>
              </a:rPr>
              <a:t>7 columns non-numeric – 26 columns numeric (1 ID, 9 on household and 23 on food)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b="1" dirty="0">
              <a:solidFill>
                <a:srgbClr val="1D1C1D"/>
              </a:solidFill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</a:rPr>
              <a:t>3. Cleaning</a:t>
            </a:r>
            <a:endParaRPr lang="en-US" sz="1600" b="1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Rename labels of </a:t>
            </a:r>
            <a:r>
              <a:rPr lang="en-US" sz="1600" dirty="0">
                <a:solidFill>
                  <a:srgbClr val="1D1C1D"/>
                </a:solidFill>
                <a:latin typeface="Slack-Lato"/>
              </a:rPr>
              <a:t>columns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Build a new classification with filter creation on food items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Check for duplicates</a:t>
            </a:r>
            <a:r>
              <a:rPr lang="en-US" sz="1600" dirty="0">
                <a:solidFill>
                  <a:srgbClr val="1D1C1D"/>
                </a:solidFill>
                <a:latin typeface="Slack-Lato"/>
              </a:rPr>
              <a:t>/ missing value</a:t>
            </a:r>
            <a:endParaRPr lang="en-US" sz="1600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</a:rPr>
              <a:t>Exclude outliers in each column</a:t>
            </a:r>
          </a:p>
          <a:p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Drop rows with small numbers of household (ex: 'Zoroastrianism’, only one household)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</a:rPr>
              <a:t>Check collinearity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>
              <a:buSzPts val="1100"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561000" y="428225"/>
            <a:ext cx="7490006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 cleaning and preprocessing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184128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7490006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Image 6">
            <a:extLst>
              <a:ext uri="{FF2B5EF4-FFF2-40B4-BE49-F238E27FC236}">
                <a16:creationId xmlns:a16="http://schemas.microsoft.com/office/drawing/2014/main" id="{965312B7-51BD-4285-AC7B-48C3A59DBB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67" t="22618" r="12088" b="57900"/>
          <a:stretch/>
        </p:blipFill>
        <p:spPr>
          <a:xfrm>
            <a:off x="987991" y="896383"/>
            <a:ext cx="7296433" cy="20030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533430-BEAB-4FCB-9987-B65BDB987D93}"/>
              </a:ext>
            </a:extLst>
          </p:cNvPr>
          <p:cNvSpPr txBox="1"/>
          <p:nvPr/>
        </p:nvSpPr>
        <p:spPr>
          <a:xfrm>
            <a:off x="1704434" y="2931408"/>
            <a:ext cx="64765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OBC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Scheduled Castes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Scheduled Tribes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fr-FR" dirty="0" err="1">
                <a:sym typeface="Wingdings" panose="05000000000000000000" pitchFamily="2" charset="2"/>
              </a:rPr>
              <a:t>Communauties</a:t>
            </a:r>
            <a:r>
              <a:rPr lang="fr-FR" dirty="0">
                <a:sym typeface="Wingdings" panose="05000000000000000000" pitchFamily="2" charset="2"/>
              </a:rPr>
              <a:t> in </a:t>
            </a:r>
            <a:r>
              <a:rPr lang="fr-FR" dirty="0" err="1">
                <a:sym typeface="Wingdings" panose="05000000000000000000" pitchFamily="2" charset="2"/>
              </a:rPr>
              <a:t>theses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/>
              <a:t>divisions </a:t>
            </a:r>
            <a:r>
              <a:rPr lang="fr-FR" dirty="0" err="1"/>
              <a:t>benefit</a:t>
            </a:r>
            <a:r>
              <a:rPr lang="fr-FR" dirty="0"/>
              <a:t> of the positive </a:t>
            </a:r>
            <a:r>
              <a:rPr lang="fr-FR" dirty="0" err="1"/>
              <a:t>discrimation</a:t>
            </a:r>
            <a:r>
              <a:rPr lang="fr-FR" dirty="0"/>
              <a:t> </a:t>
            </a:r>
            <a:r>
              <a:rPr lang="fr-FR" dirty="0" err="1"/>
              <a:t>policy</a:t>
            </a:r>
            <a:r>
              <a:rPr lang="fr-FR" dirty="0"/>
              <a:t> </a:t>
            </a:r>
          </a:p>
          <a:p>
            <a:r>
              <a:rPr lang="fr-FR" dirty="0"/>
              <a:t>( Quotas in public </a:t>
            </a:r>
            <a:r>
              <a:rPr lang="fr-FR" dirty="0" err="1"/>
              <a:t>employment</a:t>
            </a:r>
            <a:r>
              <a:rPr lang="fr-FR" dirty="0"/>
              <a:t> and high </a:t>
            </a:r>
            <a:r>
              <a:rPr lang="fr-FR" dirty="0" err="1"/>
              <a:t>School</a:t>
            </a:r>
            <a:r>
              <a:rPr lang="fr-FR" dirty="0"/>
              <a:t> – 50% of places and job)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Others: </a:t>
            </a:r>
          </a:p>
          <a:p>
            <a:r>
              <a:rPr lang="fr-FR" dirty="0" err="1"/>
              <a:t>Communauties</a:t>
            </a:r>
            <a:r>
              <a:rPr lang="fr-FR" dirty="0"/>
              <a:t> </a:t>
            </a:r>
            <a:r>
              <a:rPr lang="fr-FR" dirty="0" err="1"/>
              <a:t>advanced</a:t>
            </a:r>
            <a:r>
              <a:rPr lang="fr-FR" dirty="0"/>
              <a:t> </a:t>
            </a:r>
            <a:r>
              <a:rPr lang="fr-FR" dirty="0" err="1"/>
              <a:t>socially</a:t>
            </a:r>
            <a:r>
              <a:rPr lang="fr-FR" dirty="0"/>
              <a:t> and </a:t>
            </a:r>
            <a:r>
              <a:rPr lang="fr-FR" dirty="0" err="1"/>
              <a:t>economically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160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7490006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1E419E14-4459-442C-8E39-F3F34AFB8F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09" t="12399" r="50865" b="12878"/>
          <a:stretch/>
        </p:blipFill>
        <p:spPr>
          <a:xfrm>
            <a:off x="5183784" y="169333"/>
            <a:ext cx="3740042" cy="46282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9D1440-DF22-4735-8EB5-DD2D41545C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156" t="13169" r="14939" b="13965"/>
          <a:stretch/>
        </p:blipFill>
        <p:spPr>
          <a:xfrm>
            <a:off x="718178" y="922325"/>
            <a:ext cx="4093942" cy="367348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8D3DFAF-BD3B-40F7-9B64-C53F53918D3C}"/>
              </a:ext>
            </a:extLst>
          </p:cNvPr>
          <p:cNvSpPr/>
          <p:nvPr/>
        </p:nvSpPr>
        <p:spPr>
          <a:xfrm>
            <a:off x="1767516" y="337913"/>
            <a:ext cx="2209752" cy="322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dirty="0" err="1">
                <a:solidFill>
                  <a:srgbClr val="00B0F0"/>
                </a:solidFill>
              </a:rPr>
              <a:t>Monthly</a:t>
            </a:r>
            <a:r>
              <a:rPr lang="fr-FR" sz="1000" dirty="0">
                <a:solidFill>
                  <a:srgbClr val="00B0F0"/>
                </a:solidFill>
              </a:rPr>
              <a:t> Per Capita Consumer </a:t>
            </a:r>
            <a:r>
              <a:rPr lang="fr-FR" sz="1000" dirty="0" err="1">
                <a:solidFill>
                  <a:srgbClr val="00B0F0"/>
                </a:solidFill>
              </a:rPr>
              <a:t>Expenditure</a:t>
            </a:r>
            <a:r>
              <a:rPr lang="fr-FR" sz="1000" dirty="0">
                <a:solidFill>
                  <a:srgbClr val="00B0F0"/>
                </a:solidFill>
              </a:rPr>
              <a:t> (MPCE)</a:t>
            </a:r>
          </a:p>
        </p:txBody>
      </p:sp>
    </p:spTree>
    <p:extLst>
      <p:ext uri="{BB962C8B-B14F-4D97-AF65-F5344CB8AC3E}">
        <p14:creationId xmlns:p14="http://schemas.microsoft.com/office/powerpoint/2010/main" val="466683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3D4580-AE69-4088-9EFE-CCEB461FDE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22" t="42476" r="39138" b="34995"/>
          <a:stretch/>
        </p:blipFill>
        <p:spPr>
          <a:xfrm>
            <a:off x="2324466" y="2571750"/>
            <a:ext cx="6231467" cy="1983317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9D28FA-5ED8-4716-AC2A-BBC1E99512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84" t="13752" r="38375" b="62485"/>
          <a:stretch/>
        </p:blipFill>
        <p:spPr>
          <a:xfrm>
            <a:off x="1752953" y="428225"/>
            <a:ext cx="6231467" cy="209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2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560999" y="428224"/>
            <a:ext cx="5726911" cy="632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UNSUPERVIZED MODEL - KMEANS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Google Shape;122;p23">
            <a:extLst>
              <a:ext uri="{FF2B5EF4-FFF2-40B4-BE49-F238E27FC236}">
                <a16:creationId xmlns:a16="http://schemas.microsoft.com/office/drawing/2014/main" id="{63CB43D5-F4A3-4469-98FD-3B34CD11EE7A}"/>
              </a:ext>
            </a:extLst>
          </p:cNvPr>
          <p:cNvSpPr txBox="1"/>
          <p:nvPr/>
        </p:nvSpPr>
        <p:spPr>
          <a:xfrm>
            <a:off x="561000" y="972374"/>
            <a:ext cx="8252177" cy="379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  <a:sym typeface="Poppins"/>
              </a:rPr>
              <a:t>24 columns to cluster </a:t>
            </a:r>
          </a:p>
          <a:p>
            <a:pPr marL="0" lvl="0" indent="0">
              <a:buFont typeface="Arial"/>
              <a:buNone/>
            </a:pPr>
            <a:endParaRPr lang="en-US" sz="1600" b="1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  <a:sym typeface="Poppins"/>
              </a:rPr>
              <a:t>PCA: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24292F"/>
                </a:solidFill>
                <a:latin typeface="-apple-system"/>
              </a:rPr>
              <a:t>Principal Component Analysis (PCA) is used for dimensionality reduction in machine learning. 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24292F"/>
                </a:solidFill>
                <a:latin typeface="-apple-system"/>
              </a:rPr>
              <a:t>PCA is used to filter noisy datasets, such as image compression.</a:t>
            </a:r>
          </a:p>
          <a:p>
            <a:pPr marL="0" lvl="0" indent="0">
              <a:buFont typeface="Arial"/>
              <a:buNone/>
            </a:pPr>
            <a:endParaRPr lang="en-US"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</a:rPr>
              <a:t>KMEANS: Unsupervised machine learning algorithms</a:t>
            </a:r>
          </a:p>
          <a:p>
            <a:pPr algn="l"/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k-means clustering tries to group similar kinds of items in form of clusters. It finds the similarity between the items and groups them into the clusters. </a:t>
            </a:r>
          </a:p>
          <a:p>
            <a:pPr algn="l"/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K-means clustering algorithm works in three steps: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Select the k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Initialize the centroids.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Select the group and find the average</a:t>
            </a: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Models evaluation</a:t>
            </a:r>
            <a:endParaRPr sz="2300" b="1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99E29C6-9438-48AB-A49E-F30B338C6C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322322"/>
              </p:ext>
            </p:extLst>
          </p:nvPr>
        </p:nvGraphicFramePr>
        <p:xfrm>
          <a:off x="671250" y="1175039"/>
          <a:ext cx="7505388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2501">
                  <a:extLst>
                    <a:ext uri="{9D8B030D-6E8A-4147-A177-3AD203B41FA5}">
                      <a16:colId xmlns:a16="http://schemas.microsoft.com/office/drawing/2014/main" val="1992498091"/>
                    </a:ext>
                  </a:extLst>
                </a:gridCol>
                <a:gridCol w="1444978">
                  <a:extLst>
                    <a:ext uri="{9D8B030D-6E8A-4147-A177-3AD203B41FA5}">
                      <a16:colId xmlns:a16="http://schemas.microsoft.com/office/drawing/2014/main" val="1776806043"/>
                    </a:ext>
                  </a:extLst>
                </a:gridCol>
                <a:gridCol w="1207909">
                  <a:extLst>
                    <a:ext uri="{9D8B030D-6E8A-4147-A177-3AD203B41FA5}">
                      <a16:colId xmlns:a16="http://schemas.microsoft.com/office/drawing/2014/main" val="983112354"/>
                    </a:ext>
                  </a:extLst>
                </a:gridCol>
              </a:tblGrid>
              <a:tr h="405372">
                <a:tc>
                  <a:txBody>
                    <a:bodyPr/>
                    <a:lstStyle/>
                    <a:p>
                      <a:r>
                        <a:rPr lang="fr-FR" sz="1200" dirty="0" err="1">
                          <a:solidFill>
                            <a:srgbClr val="00B0F0"/>
                          </a:solidFill>
                        </a:rPr>
                        <a:t>Models</a:t>
                      </a:r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Optimum of clusters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Score Silhouette</a:t>
                      </a: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5822093"/>
                  </a:ext>
                </a:extLst>
              </a:tr>
              <a:tr h="591168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KMEANS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(k = (2,5), </a:t>
                      </a: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0,623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366796"/>
                  </a:ext>
                </a:extLst>
              </a:tr>
              <a:tr h="591168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AGGLOMERATIVE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 k = (2,5), </a:t>
                      </a: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0,561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484914"/>
                  </a:ext>
                </a:extLst>
              </a:tr>
              <a:tr h="439153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GAUSSIAN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(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 (2,6))</a:t>
                      </a: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b="0" i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0.620</a:t>
                      </a:r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747669"/>
                  </a:ext>
                </a:extLst>
              </a:tr>
              <a:tr h="591168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DBSCAN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(</a:t>
                      </a: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eps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(1,5)&amp;</a:t>
                      </a:r>
                      <a:r>
                        <a:rPr lang="en-US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min_samples</a:t>
                      </a:r>
                      <a:r>
                        <a:rPr lang="en-US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(2,5))</a:t>
                      </a:r>
                      <a:endParaRPr lang="fr-FR" sz="1200" b="0" kern="1200" dirty="0">
                        <a:solidFill>
                          <a:srgbClr val="00B0F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2 ( or 68)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-0.170 (  or -0.939)</a:t>
                      </a:r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952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72226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628</Words>
  <Application>Microsoft Office PowerPoint</Application>
  <PresentationFormat>On-screen Show (16:9)</PresentationFormat>
  <Paragraphs>135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-apple-system</vt:lpstr>
      <vt:lpstr>Poppins</vt:lpstr>
      <vt:lpstr>Helvetica Neue</vt:lpstr>
      <vt:lpstr>Slack-Lato</vt:lpstr>
      <vt:lpstr>Helvetica Neue Light</vt:lpstr>
      <vt:lpstr>Montserrat</vt:lpstr>
      <vt:lpstr>Libre Franklin</vt:lpstr>
      <vt:lpstr>Arial</vt:lpstr>
      <vt:lpstr>Poppins Medium</vt:lpstr>
      <vt:lpstr>Wingdings</vt:lpstr>
      <vt:lpstr>Calibri</vt:lpstr>
      <vt:lpstr>Bookman Old Style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Sandrine</dc:creator>
  <cp:lastModifiedBy>Sandrine Prevot</cp:lastModifiedBy>
  <cp:revision>20</cp:revision>
  <dcterms:modified xsi:type="dcterms:W3CDTF">2022-02-11T09:16:33Z</dcterms:modified>
</cp:coreProperties>
</file>